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58" r:id="rId4"/>
    <p:sldId id="259" r:id="rId5"/>
    <p:sldId id="260" r:id="rId6"/>
    <p:sldId id="269" r:id="rId7"/>
    <p:sldId id="270" r:id="rId8"/>
    <p:sldId id="271" r:id="rId9"/>
    <p:sldId id="261" r:id="rId10"/>
    <p:sldId id="275" r:id="rId11"/>
    <p:sldId id="274" r:id="rId12"/>
    <p:sldId id="272" r:id="rId13"/>
    <p:sldId id="273" r:id="rId14"/>
    <p:sldId id="276" r:id="rId15"/>
    <p:sldId id="262" r:id="rId16"/>
    <p:sldId id="263" r:id="rId17"/>
    <p:sldId id="264" r:id="rId18"/>
    <p:sldId id="265" r:id="rId19"/>
    <p:sldId id="266" r:id="rId20"/>
    <p:sldId id="267" r:id="rId21"/>
    <p:sldId id="268"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12F28A-1B0A-4B0A-BA03-5CDD1EC2AFBB}" type="datetimeFigureOut">
              <a:rPr lang="ar-IQ" smtClean="0"/>
              <a:pPr/>
              <a:t>28/05/1436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3D2316D-6802-41FE-A720-7FB4191F92E6}"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12F28A-1B0A-4B0A-BA03-5CDD1EC2AFBB}" type="datetimeFigureOut">
              <a:rPr lang="ar-IQ" smtClean="0"/>
              <a:pPr/>
              <a:t>28/05/1436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3D2316D-6802-41FE-A720-7FB4191F92E6}"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643050"/>
            <a:ext cx="8229600" cy="3071834"/>
          </a:xfrm>
        </p:spPr>
        <p:txBody>
          <a:bodyPr/>
          <a:lstStyle/>
          <a:p>
            <a:r>
              <a:rPr lang="en-US" dirty="0" smtClean="0">
                <a:solidFill>
                  <a:srgbClr val="FF0000"/>
                </a:solidFill>
              </a:rPr>
              <a:t>Brooding and Broiler production</a:t>
            </a:r>
            <a:endParaRPr lang="ar-IQ" dirty="0">
              <a:solidFill>
                <a:srgbClr val="FF0000"/>
              </a:solidFill>
            </a:endParaRPr>
          </a:p>
        </p:txBody>
      </p:sp>
      <p:sp>
        <p:nvSpPr>
          <p:cNvPr id="3" name="عنصر نائب للمحتوى 2"/>
          <p:cNvSpPr>
            <a:spLocks noGrp="1"/>
          </p:cNvSpPr>
          <p:nvPr>
            <p:ph idx="1"/>
          </p:nvPr>
        </p:nvSpPr>
        <p:spPr/>
        <p:txBody>
          <a:bodyPr/>
          <a:lstStyle/>
          <a:p>
            <a:endParaRPr lang="ar-IQ" dirty="0"/>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42" name="Picture 2" descr="C:\Users\computer\Pictures\1106916975_724.jpg"/>
          <p:cNvPicPr>
            <a:picLocks noGrp="1" noChangeAspect="1" noChangeArrowheads="1"/>
          </p:cNvPicPr>
          <p:nvPr>
            <p:ph idx="1"/>
          </p:nvPr>
        </p:nvPicPr>
        <p:blipFill>
          <a:blip r:embed="rId2" cstate="print"/>
          <a:srcRect/>
          <a:stretch>
            <a:fillRect/>
          </a:stretch>
        </p:blipFill>
        <p:spPr bwMode="auto">
          <a:xfrm>
            <a:off x="1714500" y="2334419"/>
            <a:ext cx="5715000" cy="3057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Air master van</a:t>
            </a:r>
            <a:endParaRPr lang="ar-IQ" dirty="0"/>
          </a:p>
        </p:txBody>
      </p:sp>
      <p:pic>
        <p:nvPicPr>
          <p:cNvPr id="9218" name="Picture 2" descr="C:\Users\computer\Pictures\Euromme_fans_air_master_fan_poultry_ventilation.jpg"/>
          <p:cNvPicPr>
            <a:picLocks noGrp="1" noChangeAspect="1" noChangeArrowheads="1"/>
          </p:cNvPicPr>
          <p:nvPr>
            <p:ph idx="1"/>
          </p:nvPr>
        </p:nvPicPr>
        <p:blipFill>
          <a:blip r:embed="rId2" cstate="print"/>
          <a:srcRect/>
          <a:stretch>
            <a:fillRect/>
          </a:stretch>
        </p:blipFill>
        <p:spPr bwMode="auto">
          <a:xfrm>
            <a:off x="2226941" y="1600200"/>
            <a:ext cx="469011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7170" name="Picture 2" descr="C:\Users\computer\Pictures\501216977_063.jpg"/>
          <p:cNvPicPr>
            <a:picLocks noGrp="1" noChangeAspect="1" noChangeArrowheads="1"/>
          </p:cNvPicPr>
          <p:nvPr>
            <p:ph idx="1"/>
          </p:nvPr>
        </p:nvPicPr>
        <p:blipFill>
          <a:blip r:embed="rId2" cstate="print"/>
          <a:srcRect/>
          <a:stretch>
            <a:fillRect/>
          </a:stretch>
        </p:blipFill>
        <p:spPr bwMode="auto">
          <a:xfrm>
            <a:off x="1714500" y="1720056"/>
            <a:ext cx="57150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Channel ventilation</a:t>
            </a:r>
            <a:endParaRPr lang="ar-IQ" dirty="0"/>
          </a:p>
        </p:txBody>
      </p:sp>
      <p:pic>
        <p:nvPicPr>
          <p:cNvPr id="8194" name="Picture 2" descr="C:\Users\computer\Pictures\706937469_339.jpg"/>
          <p:cNvPicPr>
            <a:picLocks noGrp="1" noChangeAspect="1" noChangeArrowheads="1"/>
          </p:cNvPicPr>
          <p:nvPr>
            <p:ph idx="1"/>
          </p:nvPr>
        </p:nvPicPr>
        <p:blipFill>
          <a:blip r:embed="rId2" cstate="print"/>
          <a:srcRect/>
          <a:stretch>
            <a:fillRect/>
          </a:stretch>
        </p:blipFill>
        <p:spPr bwMode="auto">
          <a:xfrm>
            <a:off x="1327582" y="1600200"/>
            <a:ext cx="6488836"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266" name="Picture 2" descr="C:\Users\computer\Pictures\Roof wind driven vents.jpg"/>
          <p:cNvPicPr>
            <a:picLocks noGrp="1" noChangeAspect="1" noChangeArrowheads="1"/>
          </p:cNvPicPr>
          <p:nvPr>
            <p:ph idx="1"/>
          </p:nvPr>
        </p:nvPicPr>
        <p:blipFill>
          <a:blip r:embed="rId2" cstate="print"/>
          <a:srcRect/>
          <a:stretch>
            <a:fillRect/>
          </a:stretch>
        </p:blipFill>
        <p:spPr bwMode="auto">
          <a:xfrm>
            <a:off x="2285984" y="1785926"/>
            <a:ext cx="5643602"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Benefits ventilation</a:t>
            </a:r>
            <a:endParaRPr lang="ar-IQ" dirty="0"/>
          </a:p>
        </p:txBody>
      </p:sp>
      <p:sp>
        <p:nvSpPr>
          <p:cNvPr id="3" name="عنصر نائب للمحتوى 2"/>
          <p:cNvSpPr>
            <a:spLocks noGrp="1"/>
          </p:cNvSpPr>
          <p:nvPr>
            <p:ph idx="1"/>
          </p:nvPr>
        </p:nvSpPr>
        <p:spPr/>
        <p:txBody>
          <a:bodyPr/>
          <a:lstStyle/>
          <a:p>
            <a:pPr algn="l">
              <a:buNone/>
            </a:pPr>
            <a:r>
              <a:rPr lang="en-US" dirty="0" smtClean="0"/>
              <a:t>*- </a:t>
            </a:r>
            <a:r>
              <a:rPr lang="en-US" dirty="0"/>
              <a:t>Get rid of the old air which may be full of b (co2) where a gallon of gas used by the incubators consumes about (900) cubic feet of oxygen .</a:t>
            </a:r>
          </a:p>
          <a:p>
            <a:pPr algn="l">
              <a:buNone/>
            </a:pPr>
            <a:r>
              <a:rPr lang="en-US" dirty="0"/>
              <a:t>Get rid of excess heat.</a:t>
            </a:r>
            <a:r>
              <a:rPr lang="ar-IQ" dirty="0"/>
              <a:t>*</a:t>
            </a:r>
            <a:endParaRPr lang="en-US" dirty="0"/>
          </a:p>
          <a:p>
            <a:pPr algn="l">
              <a:buNone/>
            </a:pPr>
            <a:r>
              <a:rPr lang="en-US" dirty="0"/>
              <a:t>Get rid of the dust.</a:t>
            </a:r>
            <a:r>
              <a:rPr lang="ar-IQ" dirty="0" smtClean="0"/>
              <a:t>*</a:t>
            </a:r>
            <a:endParaRPr lang="ar-IQ" dirty="0"/>
          </a:p>
          <a:p>
            <a:pPr algn="l">
              <a:buNone/>
            </a:pPr>
            <a:r>
              <a:rPr lang="en-US" dirty="0" smtClean="0"/>
              <a:t>*</a:t>
            </a:r>
            <a:r>
              <a:rPr lang="en-US" dirty="0"/>
              <a:t>Get rid from the moisture </a:t>
            </a:r>
            <a:r>
              <a:rPr lang="en-US" dirty="0" smtClean="0"/>
              <a:t>in the hall </a:t>
            </a:r>
            <a:r>
              <a:rPr lang="en-US" dirty="0"/>
              <a:t>of </a:t>
            </a:r>
            <a:r>
              <a:rPr lang="en-US" dirty="0" smtClean="0"/>
              <a:t>chicken.  </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a:t>*Get rid of the gases and odors such as ammonia gas produced from the decomposition of uric acid into urea and ammonia that </a:t>
            </a:r>
            <a:r>
              <a:rPr lang="ar-IQ" dirty="0" smtClean="0"/>
              <a:t> </a:t>
            </a:r>
            <a:r>
              <a:rPr lang="en-US" dirty="0" smtClean="0"/>
              <a:t>ammonia </a:t>
            </a:r>
            <a:r>
              <a:rPr lang="en-US" dirty="0"/>
              <a:t>can be harmful and fumbling </a:t>
            </a:r>
            <a:endParaRPr lang="ar-IQ" dirty="0" smtClean="0"/>
          </a:p>
          <a:p>
            <a:pPr algn="l">
              <a:buNone/>
            </a:pPr>
            <a:r>
              <a:rPr lang="en-US" dirty="0" smtClean="0"/>
              <a:t>through </a:t>
            </a:r>
            <a:r>
              <a:rPr lang="en-US" dirty="0"/>
              <a:t>smell, according to the following </a:t>
            </a:r>
            <a:r>
              <a:rPr lang="en-US" dirty="0" smtClean="0"/>
              <a:t>concentration</a:t>
            </a:r>
            <a:endParaRPr lang="en-US" dirty="0"/>
          </a:p>
          <a:p>
            <a:pPr algn="l">
              <a:buNone/>
            </a:pPr>
            <a:r>
              <a:rPr lang="en-US" dirty="0"/>
              <a:t>If the concentration limits (15-20) ppm can smell it </a:t>
            </a:r>
            <a:r>
              <a:rPr lang="ar-IQ" dirty="0" smtClean="0"/>
              <a:t>-</a:t>
            </a:r>
            <a:r>
              <a:rPr lang="en-US" dirty="0" smtClean="0"/>
              <a:t>1</a:t>
            </a:r>
          </a:p>
          <a:p>
            <a:pPr algn="l">
              <a:buNone/>
            </a:pPr>
            <a:endParaRPr lang="en-US" dirty="0"/>
          </a:p>
          <a:p>
            <a:pPr algn="l">
              <a:buNone/>
            </a:pPr>
            <a:r>
              <a:rPr lang="en-US" dirty="0"/>
              <a:t>2</a:t>
            </a:r>
            <a:r>
              <a:rPr lang="en-US" dirty="0" smtClean="0"/>
              <a:t>-If </a:t>
            </a:r>
            <a:r>
              <a:rPr lang="en-US" dirty="0"/>
              <a:t>concentration (40-50) ppm lead to tears of eye or blind eye ammonia for birds</a:t>
            </a:r>
          </a:p>
          <a:p>
            <a:pPr algn="l">
              <a:buNone/>
            </a:pPr>
            <a:endParaRPr lang="ar-IQ" dirty="0" smtClean="0"/>
          </a:p>
          <a:p>
            <a:pPr algn="l">
              <a:buNone/>
            </a:pPr>
            <a:r>
              <a:rPr lang="en-US" dirty="0" smtClean="0"/>
              <a:t>If </a:t>
            </a:r>
            <a:r>
              <a:rPr lang="en-US" dirty="0"/>
              <a:t>concentration (50-70) ppm cause respiratory disease of birds</a:t>
            </a:r>
            <a:r>
              <a:rPr lang="ar-IQ" dirty="0" smtClean="0"/>
              <a:t>-</a:t>
            </a:r>
            <a:r>
              <a:rPr lang="en-US" dirty="0" smtClean="0"/>
              <a:t>3</a:t>
            </a:r>
            <a:endParaRPr lang="en-US" dirty="0"/>
          </a:p>
          <a:p>
            <a:pPr algn="l">
              <a:buNone/>
            </a:pPr>
            <a:endParaRPr lang="ar-IQ" dirty="0" smtClean="0"/>
          </a:p>
          <a:p>
            <a:pPr algn="l">
              <a:buNone/>
            </a:pPr>
            <a:r>
              <a:rPr lang="en-US" dirty="0" smtClean="0"/>
              <a:t>4-And </a:t>
            </a:r>
            <a:r>
              <a:rPr lang="en-US" dirty="0"/>
              <a:t>ammonia can be checked by means of revealing private papers call (Impregnated paper) gives the colors from orange to red  </a:t>
            </a:r>
          </a:p>
          <a:p>
            <a:pPr algn="l"/>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sources of moisture</a:t>
            </a:r>
            <a:endParaRPr lang="ar-IQ" dirty="0"/>
          </a:p>
        </p:txBody>
      </p:sp>
      <p:sp>
        <p:nvSpPr>
          <p:cNvPr id="3" name="عنصر نائب للمحتوى 2"/>
          <p:cNvSpPr>
            <a:spLocks noGrp="1"/>
          </p:cNvSpPr>
          <p:nvPr>
            <p:ph idx="1"/>
          </p:nvPr>
        </p:nvSpPr>
        <p:spPr/>
        <p:txBody>
          <a:bodyPr/>
          <a:lstStyle/>
          <a:p>
            <a:pPr algn="l">
              <a:buNone/>
            </a:pPr>
            <a:r>
              <a:rPr lang="en-US" dirty="0" smtClean="0"/>
              <a:t>1-outside air 15</a:t>
            </a:r>
            <a:r>
              <a:rPr lang="en-US" dirty="0"/>
              <a:t>%</a:t>
            </a:r>
          </a:p>
          <a:p>
            <a:pPr algn="l">
              <a:buNone/>
            </a:pPr>
            <a:r>
              <a:rPr lang="en-US" dirty="0"/>
              <a:t> feed and water  10%</a:t>
            </a:r>
            <a:r>
              <a:rPr lang="ar-IQ" dirty="0" smtClean="0"/>
              <a:t>-</a:t>
            </a:r>
            <a:r>
              <a:rPr lang="en-US" dirty="0" smtClean="0"/>
              <a:t>2</a:t>
            </a:r>
            <a:endParaRPr lang="en-US" dirty="0"/>
          </a:p>
          <a:p>
            <a:pPr algn="l">
              <a:buNone/>
            </a:pPr>
            <a:r>
              <a:rPr lang="en-US" dirty="0" smtClean="0"/>
              <a:t>3-Animal </a:t>
            </a:r>
            <a:r>
              <a:rPr lang="en-US" dirty="0"/>
              <a:t>itself by breathing and the amount of waste </a:t>
            </a:r>
            <a:r>
              <a:rPr lang="en-US" dirty="0" smtClean="0"/>
              <a:t>75% .</a:t>
            </a:r>
            <a:r>
              <a:rPr lang="ar-IQ" dirty="0" smtClean="0"/>
              <a:t>-</a:t>
            </a:r>
            <a:endParaRPr lang="en-US" dirty="0"/>
          </a:p>
          <a:p>
            <a:pPr algn="l">
              <a:buNone/>
            </a:pPr>
            <a:r>
              <a:rPr lang="en-US" dirty="0"/>
              <a:t>Humidity must not exceed about 40-50% in bedroom. </a:t>
            </a:r>
          </a:p>
          <a:p>
            <a:pPr algn="l"/>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Need to mangers and utensils</a:t>
            </a:r>
            <a:endParaRPr lang="ar-IQ"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b="1" i="1" dirty="0" smtClean="0"/>
              <a:t>3-Need to mangers and utensils</a:t>
            </a:r>
            <a:endParaRPr lang="en-US" dirty="0" smtClean="0"/>
          </a:p>
          <a:p>
            <a:pPr algn="l">
              <a:buNone/>
            </a:pPr>
            <a:r>
              <a:rPr lang="en-US" dirty="0" smtClean="0"/>
              <a:t>Must provide sufficient numbers of sources of water and food for the chicks until we get rid of cannibalism and predation between chicks  </a:t>
            </a:r>
          </a:p>
          <a:p>
            <a:pPr algn="l">
              <a:buNone/>
            </a:pPr>
            <a:r>
              <a:rPr lang="en-US" dirty="0" smtClean="0">
                <a:solidFill>
                  <a:srgbClr val="92D050"/>
                </a:solidFill>
              </a:rPr>
              <a:t>A-The mangers </a:t>
            </a:r>
          </a:p>
          <a:p>
            <a:pPr algn="l">
              <a:buNone/>
            </a:pPr>
            <a:r>
              <a:rPr lang="en-US" dirty="0" smtClean="0"/>
              <a:t>   a-Allocates (2,5) cm of the length of the manger during the first three weeks </a:t>
            </a:r>
          </a:p>
          <a:p>
            <a:pPr algn="l">
              <a:buNone/>
            </a:pPr>
            <a:r>
              <a:rPr lang="en-US" dirty="0" smtClean="0"/>
              <a:t>   b-Allocates (5)cm of the length of the manger during the second three weeks.</a:t>
            </a:r>
          </a:p>
          <a:p>
            <a:pPr algn="l">
              <a:buNone/>
            </a:pPr>
            <a:r>
              <a:rPr lang="en-US" dirty="0" smtClean="0"/>
              <a:t>   c-Allocates (7,5)cm of the length of the manger after (6)weeks, incase of egg breeds and (10) cm for meat breeds</a:t>
            </a:r>
          </a:p>
          <a:p>
            <a:pPr algn="l"/>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mangers</a:t>
            </a:r>
            <a:endParaRPr lang="ar-IQ" dirty="0"/>
          </a:p>
        </p:txBody>
      </p:sp>
      <p:pic>
        <p:nvPicPr>
          <p:cNvPr id="1026" name="Picture 2" descr="C:\Users\computer\Pictures\BVPROD_Vitoo_07.jpg"/>
          <p:cNvPicPr>
            <a:picLocks noGrp="1" noChangeAspect="1" noChangeArrowheads="1"/>
          </p:cNvPicPr>
          <p:nvPr>
            <p:ph idx="1"/>
          </p:nvPr>
        </p:nvPicPr>
        <p:blipFill>
          <a:blip r:embed="rId2" cstate="print"/>
          <a:srcRect/>
          <a:stretch>
            <a:fillRect/>
          </a:stretch>
        </p:blipFill>
        <p:spPr bwMode="auto">
          <a:xfrm>
            <a:off x="912191" y="1600200"/>
            <a:ext cx="731961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0"/>
            <a:ext cx="7772400" cy="6000767"/>
          </a:xfrm>
        </p:spPr>
        <p:txBody>
          <a:bodyPr>
            <a:noAutofit/>
          </a:bodyPr>
          <a:lstStyle/>
          <a:p>
            <a:pPr algn="l" rtl="0"/>
            <a:r>
              <a:rPr lang="en-US" sz="2800" dirty="0"/>
              <a:t/>
            </a:r>
            <a:br>
              <a:rPr lang="en-US" sz="2800" dirty="0"/>
            </a:br>
            <a:r>
              <a:rPr lang="en-US" sz="2800" dirty="0"/>
              <a:t>Include  incubation  chicks (industrial incubation) from the age of one day or after the exit  of chicks from hatcheries to become old (8) week called </a:t>
            </a:r>
            <a:r>
              <a:rPr lang="en-US" sz="2800" u="sng" dirty="0">
                <a:solidFill>
                  <a:srgbClr val="FF0000"/>
                </a:solidFill>
              </a:rPr>
              <a:t>Pullets </a:t>
            </a:r>
            <a:r>
              <a:rPr lang="en-US" sz="2800" dirty="0"/>
              <a:t> and Chicken production well is one of the main factors for the production of  eggs chicken  rearing chicks need the following factors</a:t>
            </a:r>
            <a:br>
              <a:rPr lang="en-US" sz="2800" dirty="0"/>
            </a:br>
            <a:r>
              <a:rPr lang="en-US" sz="2800" dirty="0"/>
              <a:t>Heat</a:t>
            </a:r>
            <a:r>
              <a:rPr lang="ar-IQ" sz="2800" dirty="0"/>
              <a:t>*</a:t>
            </a:r>
            <a:r>
              <a:rPr lang="en-US" sz="2800" dirty="0"/>
              <a:t/>
            </a:r>
            <a:br>
              <a:rPr lang="en-US" sz="2800" dirty="0"/>
            </a:br>
            <a:r>
              <a:rPr lang="en-US" sz="2800" dirty="0"/>
              <a:t>Ventilation</a:t>
            </a:r>
            <a:r>
              <a:rPr lang="ar-IQ" sz="2800" dirty="0"/>
              <a:t>*</a:t>
            </a:r>
            <a:r>
              <a:rPr lang="en-US" sz="2800" dirty="0"/>
              <a:t/>
            </a:r>
            <a:br>
              <a:rPr lang="en-US" sz="2800" dirty="0"/>
            </a:br>
            <a:r>
              <a:rPr lang="en-US" sz="2800" dirty="0"/>
              <a:t>Adequate space</a:t>
            </a:r>
            <a:r>
              <a:rPr lang="ar-IQ" sz="2800" dirty="0"/>
              <a:t>*</a:t>
            </a:r>
            <a:r>
              <a:rPr lang="en-US" sz="2800" dirty="0"/>
              <a:t/>
            </a:r>
            <a:br>
              <a:rPr lang="en-US" sz="2800" dirty="0"/>
            </a:br>
            <a:r>
              <a:rPr lang="en-US" sz="2800" dirty="0"/>
              <a:t>Disease prevention</a:t>
            </a:r>
            <a:r>
              <a:rPr lang="ar-IQ" sz="2800" dirty="0"/>
              <a:t>*</a:t>
            </a:r>
            <a:r>
              <a:rPr lang="en-US" sz="2800" dirty="0"/>
              <a:t/>
            </a:r>
            <a:br>
              <a:rPr lang="en-US" sz="2800" dirty="0"/>
            </a:br>
            <a:r>
              <a:rPr lang="ar-IQ" sz="2800" dirty="0"/>
              <a:t> </a:t>
            </a:r>
            <a:r>
              <a:rPr lang="en-US" sz="2800" dirty="0"/>
              <a:t>Nutrition</a:t>
            </a:r>
            <a:r>
              <a:rPr lang="ar-IQ" sz="2800" dirty="0"/>
              <a:t>*</a:t>
            </a:r>
            <a:r>
              <a:rPr lang="en-US" sz="2800" dirty="0"/>
              <a:t/>
            </a:r>
            <a:br>
              <a:rPr lang="en-US" sz="2800" dirty="0"/>
            </a:br>
            <a:r>
              <a:rPr lang="en-US" sz="2800" dirty="0"/>
              <a:t>These factors under the control of the human</a:t>
            </a:r>
            <a:br>
              <a:rPr lang="en-US" sz="2800" dirty="0"/>
            </a:br>
            <a:endParaRPr lang="ar-IQ" sz="2800" dirty="0"/>
          </a:p>
        </p:txBody>
      </p:sp>
      <p:sp>
        <p:nvSpPr>
          <p:cNvPr id="3" name="عنوان فرعي 2"/>
          <p:cNvSpPr>
            <a:spLocks noGrp="1"/>
          </p:cNvSpPr>
          <p:nvPr>
            <p:ph type="subTitle" idx="1"/>
          </p:nvPr>
        </p:nvSpPr>
        <p:spPr>
          <a:xfrm>
            <a:off x="571472" y="214290"/>
            <a:ext cx="7429552" cy="500066"/>
          </a:xfrm>
        </p:spPr>
        <p:txBody>
          <a:bodyPr>
            <a:normAutofit fontScale="92500" lnSpcReduction="20000"/>
          </a:bodyPr>
          <a:lstStyle/>
          <a:p>
            <a:endParaRPr lang="ar-IQ"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manger</a:t>
            </a:r>
            <a:endParaRPr lang="ar-IQ" dirty="0"/>
          </a:p>
        </p:txBody>
      </p:sp>
      <p:pic>
        <p:nvPicPr>
          <p:cNvPr id="2050" name="Picture 2" descr="C:\Users\computer\Pictures\Kleingruppenhaltung-enriched-colony-systems-Colony-EU-5-Big-Dutchman.jpg"/>
          <p:cNvPicPr>
            <a:picLocks noGrp="1" noChangeAspect="1" noChangeArrowheads="1"/>
          </p:cNvPicPr>
          <p:nvPr>
            <p:ph idx="1"/>
          </p:nvPr>
        </p:nvPicPr>
        <p:blipFill>
          <a:blip r:embed="rId2" cstate="print"/>
          <a:srcRect/>
          <a:stretch>
            <a:fillRect/>
          </a:stretch>
        </p:blipFill>
        <p:spPr bwMode="auto">
          <a:xfrm>
            <a:off x="2000232" y="1928802"/>
            <a:ext cx="5429288"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descr="C:\Users\computer\Pictures\images (4).jpg"/>
          <p:cNvPicPr>
            <a:picLocks noGrp="1" noChangeAspect="1" noChangeArrowheads="1"/>
          </p:cNvPicPr>
          <p:nvPr>
            <p:ph idx="1"/>
          </p:nvPr>
        </p:nvPicPr>
        <p:blipFill>
          <a:blip r:embed="rId2" cstate="print"/>
          <a:srcRect/>
          <a:stretch>
            <a:fillRect/>
          </a:stretch>
        </p:blipFill>
        <p:spPr bwMode="auto">
          <a:xfrm>
            <a:off x="2428860" y="1714488"/>
            <a:ext cx="5143536" cy="414340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B-The utensils  </a:t>
            </a:r>
            <a:br>
              <a:rPr lang="en-US" dirty="0" smtClean="0"/>
            </a:br>
            <a:endParaRPr lang="ar-IQ" dirty="0"/>
          </a:p>
        </p:txBody>
      </p:sp>
      <p:sp>
        <p:nvSpPr>
          <p:cNvPr id="3" name="عنصر نائب للمحتوى 2"/>
          <p:cNvSpPr>
            <a:spLocks noGrp="1"/>
          </p:cNvSpPr>
          <p:nvPr>
            <p:ph idx="1"/>
          </p:nvPr>
        </p:nvSpPr>
        <p:spPr/>
        <p:txBody>
          <a:bodyPr>
            <a:normAutofit fontScale="85000" lnSpcReduction="10000"/>
          </a:bodyPr>
          <a:lstStyle/>
          <a:p>
            <a:pPr algn="l"/>
            <a:r>
              <a:rPr lang="en-US" dirty="0" smtClean="0"/>
              <a:t> </a:t>
            </a:r>
          </a:p>
          <a:p>
            <a:pPr algn="l">
              <a:buNone/>
            </a:pPr>
            <a:r>
              <a:rPr lang="en-US" dirty="0" smtClean="0"/>
              <a:t>a-Allocated (1,25)cm of the length of the utensils to each  chicks through the three first weeks of chick old .  </a:t>
            </a:r>
          </a:p>
          <a:p>
            <a:pPr algn="l">
              <a:buNone/>
            </a:pPr>
            <a:r>
              <a:rPr lang="en-US" dirty="0" smtClean="0"/>
              <a:t> b-Allocated (2,5)cm of the length of the utensils to each </a:t>
            </a:r>
          </a:p>
          <a:p>
            <a:pPr algn="l">
              <a:buNone/>
            </a:pPr>
            <a:r>
              <a:rPr lang="en-US" dirty="0" smtClean="0"/>
              <a:t>     chick through the second three weeks of chick old .</a:t>
            </a:r>
          </a:p>
          <a:p>
            <a:pPr algn="l">
              <a:buNone/>
            </a:pPr>
            <a:r>
              <a:rPr lang="en-US" dirty="0" smtClean="0"/>
              <a:t>   </a:t>
            </a:r>
          </a:p>
          <a:p>
            <a:pPr algn="l">
              <a:buNone/>
            </a:pPr>
            <a:r>
              <a:rPr lang="en-US" dirty="0" smtClean="0"/>
              <a:t>  c-Allocated (4)cm of the length of the utensils to each </a:t>
            </a:r>
            <a:r>
              <a:rPr lang="ar-IQ" dirty="0" smtClean="0"/>
              <a:t> </a:t>
            </a:r>
            <a:r>
              <a:rPr lang="en-US" dirty="0" smtClean="0"/>
              <a:t>chick  after (6)weeks of chick old </a:t>
            </a:r>
          </a:p>
          <a:p>
            <a:pPr>
              <a:buNone/>
            </a:pPr>
            <a:r>
              <a:rPr lang="en-US" dirty="0" smtClean="0"/>
              <a:t>d-Allocated (2) utensils of (5)gallon to each (100)birds if </a:t>
            </a:r>
          </a:p>
          <a:p>
            <a:pPr>
              <a:buNone/>
            </a:pPr>
            <a:r>
              <a:rPr lang="en-US" dirty="0" smtClean="0"/>
              <a:t>       plastic utensils</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utensilis</a:t>
            </a:r>
            <a:endParaRPr lang="ar-IQ" dirty="0"/>
          </a:p>
        </p:txBody>
      </p:sp>
      <p:pic>
        <p:nvPicPr>
          <p:cNvPr id="12290" name="Picture 2" descr="C:\Users\computer\Pictures\how-to-use-a-chicken-waterer.WidePlayer.jpg"/>
          <p:cNvPicPr>
            <a:picLocks noGrp="1" noChangeAspect="1" noChangeArrowheads="1"/>
          </p:cNvPicPr>
          <p:nvPr>
            <p:ph idx="1"/>
          </p:nvPr>
        </p:nvPicPr>
        <p:blipFill>
          <a:blip r:embed="rId2" cstate="print"/>
          <a:srcRect/>
          <a:stretch>
            <a:fillRect/>
          </a:stretch>
        </p:blipFill>
        <p:spPr bwMode="auto">
          <a:xfrm>
            <a:off x="1524000" y="2148681"/>
            <a:ext cx="6096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3314" name="Picture 2" descr="C:\Users\computer\Pictures\7-22-12 (11).JPG"/>
          <p:cNvPicPr>
            <a:picLocks noGrp="1" noChangeAspect="1" noChangeArrowheads="1"/>
          </p:cNvPicPr>
          <p:nvPr>
            <p:ph idx="1"/>
          </p:nvPr>
        </p:nvPicPr>
        <p:blipFill>
          <a:blip r:embed="rId2" cstate="print"/>
          <a:srcRect/>
          <a:stretch>
            <a:fillRect/>
          </a:stretch>
        </p:blipFill>
        <p:spPr bwMode="auto">
          <a:xfrm>
            <a:off x="2000232" y="2143116"/>
            <a:ext cx="5572164" cy="3786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4338" name="Picture 2" descr="C:\Users\computer\Pictures\oimg_GC00053552_CA00189657.jpg"/>
          <p:cNvPicPr>
            <a:picLocks noGrp="1" noChangeAspect="1" noChangeArrowheads="1"/>
          </p:cNvPicPr>
          <p:nvPr>
            <p:ph idx="1"/>
          </p:nvPr>
        </p:nvPicPr>
        <p:blipFill>
          <a:blip r:embed="rId2" cstate="print"/>
          <a:srcRect/>
          <a:stretch>
            <a:fillRect/>
          </a:stretch>
        </p:blipFill>
        <p:spPr bwMode="auto">
          <a:xfrm>
            <a:off x="1397000" y="1881981"/>
            <a:ext cx="6350000"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5362" name="Picture 2" descr="C:\Users\computer\Pictures\images (5).jpg"/>
          <p:cNvPicPr>
            <a:picLocks noGrp="1" noChangeAspect="1" noChangeArrowheads="1"/>
          </p:cNvPicPr>
          <p:nvPr>
            <p:ph idx="1"/>
          </p:nvPr>
        </p:nvPicPr>
        <p:blipFill>
          <a:blip r:embed="rId2" cstate="print"/>
          <a:srcRect/>
          <a:stretch>
            <a:fillRect/>
          </a:stretch>
        </p:blipFill>
        <p:spPr bwMode="auto">
          <a:xfrm>
            <a:off x="2214546" y="1714488"/>
            <a:ext cx="5286412"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857232"/>
            <a:ext cx="8229600" cy="1131910"/>
          </a:xfrm>
        </p:spPr>
        <p:txBody>
          <a:bodyPr>
            <a:normAutofit fontScale="90000"/>
          </a:bodyPr>
          <a:lstStyle/>
          <a:p>
            <a:r>
              <a:rPr lang="en-US" b="1" i="1" dirty="0" smtClean="0"/>
              <a:t>4-supplies a good area to chicks</a:t>
            </a:r>
            <a:r>
              <a:rPr lang="en-US" dirty="0" smtClean="0"/>
              <a:t/>
            </a:r>
            <a:br>
              <a:rPr lang="en-US" dirty="0" smtClean="0"/>
            </a:br>
            <a:endParaRPr lang="ar-IQ" dirty="0"/>
          </a:p>
        </p:txBody>
      </p:sp>
      <p:sp>
        <p:nvSpPr>
          <p:cNvPr id="3" name="عنصر نائب للمحتوى 2"/>
          <p:cNvSpPr>
            <a:spLocks noGrp="1"/>
          </p:cNvSpPr>
          <p:nvPr>
            <p:ph idx="1"/>
          </p:nvPr>
        </p:nvSpPr>
        <p:spPr>
          <a:xfrm>
            <a:off x="457200" y="2500306"/>
            <a:ext cx="8229600" cy="3625857"/>
          </a:xfrm>
        </p:spPr>
        <p:txBody>
          <a:bodyPr>
            <a:normAutofit/>
          </a:bodyPr>
          <a:lstStyle/>
          <a:p>
            <a:pPr>
              <a:buNone/>
            </a:pPr>
            <a:endParaRPr lang="en-US" dirty="0" smtClean="0"/>
          </a:p>
        </p:txBody>
      </p:sp>
      <p:graphicFrame>
        <p:nvGraphicFramePr>
          <p:cNvPr id="4" name="جدول 3"/>
          <p:cNvGraphicFramePr>
            <a:graphicFrameLocks noGrp="1"/>
          </p:cNvGraphicFramePr>
          <p:nvPr/>
        </p:nvGraphicFramePr>
        <p:xfrm>
          <a:off x="1524000" y="3000372"/>
          <a:ext cx="5905520" cy="2926080"/>
        </p:xfrm>
        <a:graphic>
          <a:graphicData uri="http://schemas.openxmlformats.org/drawingml/2006/table">
            <a:tbl>
              <a:tblPr rtl="1" firstRow="1" bandRow="1">
                <a:tableStyleId>{5C22544A-7EE6-4342-B048-85BDC9FD1C3A}</a:tableStyleId>
              </a:tblPr>
              <a:tblGrid>
                <a:gridCol w="2979203"/>
                <a:gridCol w="2926317"/>
              </a:tblGrid>
              <a:tr h="170419">
                <a:tc>
                  <a:txBody>
                    <a:bodyPr/>
                    <a:lstStyle/>
                    <a:p>
                      <a:pPr rtl="1"/>
                      <a:r>
                        <a:rPr lang="en-US" dirty="0" smtClean="0"/>
                        <a:t>Are  (m)2                     </a:t>
                      </a:r>
                      <a:endParaRPr lang="ar-IQ" dirty="0"/>
                    </a:p>
                  </a:txBody>
                  <a:tcPr/>
                </a:tc>
                <a:tc>
                  <a:txBody>
                    <a:bodyPr/>
                    <a:lstStyle/>
                    <a:p>
                      <a:pPr rtl="1"/>
                      <a:r>
                        <a:rPr lang="en-US" dirty="0" smtClean="0"/>
                        <a:t>Chicken</a:t>
                      </a:r>
                      <a:r>
                        <a:rPr lang="en-US" baseline="0" dirty="0" smtClean="0"/>
                        <a:t> type         </a:t>
                      </a:r>
                      <a:endParaRPr lang="ar-IQ" dirty="0"/>
                    </a:p>
                  </a:txBody>
                  <a:tcPr/>
                </a:tc>
              </a:tr>
              <a:tr h="170419">
                <a:tc>
                  <a:txBody>
                    <a:bodyPr/>
                    <a:lstStyle/>
                    <a:p>
                      <a:pPr algn="ctr" rtl="1"/>
                      <a:r>
                        <a:rPr lang="en-US" dirty="0" smtClean="0"/>
                        <a:t>15</a:t>
                      </a:r>
                      <a:endParaRPr lang="ar-IQ" dirty="0"/>
                    </a:p>
                  </a:txBody>
                  <a:tcPr/>
                </a:tc>
                <a:tc>
                  <a:txBody>
                    <a:bodyPr/>
                    <a:lstStyle/>
                    <a:p>
                      <a:pPr algn="l" rtl="1"/>
                      <a:r>
                        <a:rPr lang="en-US" dirty="0" smtClean="0"/>
                        <a:t>Egg chicken (Light</a:t>
                      </a:r>
                      <a:r>
                        <a:rPr lang="en-US" baseline="0" dirty="0" smtClean="0"/>
                        <a:t> type )</a:t>
                      </a:r>
                      <a:endParaRPr lang="ar-IQ" dirty="0"/>
                    </a:p>
                  </a:txBody>
                  <a:tcPr/>
                </a:tc>
              </a:tr>
              <a:tr h="170419">
                <a:tc>
                  <a:txBody>
                    <a:bodyPr/>
                    <a:lstStyle/>
                    <a:p>
                      <a:pPr algn="ctr" rtl="1"/>
                      <a:endParaRPr lang="ar-IQ" dirty="0"/>
                    </a:p>
                  </a:txBody>
                  <a:tcPr/>
                </a:tc>
                <a:tc>
                  <a:txBody>
                    <a:bodyPr/>
                    <a:lstStyle/>
                    <a:p>
                      <a:pPr rtl="1"/>
                      <a:endParaRPr lang="ar-IQ" dirty="0"/>
                    </a:p>
                  </a:txBody>
                  <a:tcPr/>
                </a:tc>
              </a:tr>
              <a:tr h="170419">
                <a:tc>
                  <a:txBody>
                    <a:bodyPr/>
                    <a:lstStyle/>
                    <a:p>
                      <a:pPr algn="ctr" rtl="1"/>
                      <a:r>
                        <a:rPr lang="en-US" dirty="0" smtClean="0"/>
                        <a:t>10</a:t>
                      </a:r>
                      <a:endParaRPr lang="ar-IQ" dirty="0"/>
                    </a:p>
                  </a:txBody>
                  <a:tcPr/>
                </a:tc>
                <a:tc>
                  <a:txBody>
                    <a:bodyPr/>
                    <a:lstStyle/>
                    <a:p>
                      <a:pPr algn="l" rtl="1"/>
                      <a:r>
                        <a:rPr lang="en-US" dirty="0" smtClean="0"/>
                        <a:t>Heavy</a:t>
                      </a:r>
                      <a:r>
                        <a:rPr lang="en-US" baseline="0" dirty="0" smtClean="0"/>
                        <a:t>  type )</a:t>
                      </a:r>
                      <a:r>
                        <a:rPr lang="ar-IQ" dirty="0" smtClean="0"/>
                        <a:t>)</a:t>
                      </a:r>
                      <a:r>
                        <a:rPr lang="en-US" dirty="0" smtClean="0"/>
                        <a:t>Meat chicken </a:t>
                      </a:r>
                      <a:endParaRPr lang="ar-IQ" dirty="0"/>
                    </a:p>
                  </a:txBody>
                  <a:tcPr/>
                </a:tc>
              </a:tr>
              <a:tr h="170419">
                <a:tc>
                  <a:txBody>
                    <a:bodyPr/>
                    <a:lstStyle/>
                    <a:p>
                      <a:pPr rtl="1"/>
                      <a:endParaRPr lang="ar-IQ"/>
                    </a:p>
                  </a:txBody>
                  <a:tcPr/>
                </a:tc>
                <a:tc>
                  <a:txBody>
                    <a:bodyPr/>
                    <a:lstStyle/>
                    <a:p>
                      <a:pPr rtl="1"/>
                      <a:endParaRPr lang="ar-IQ"/>
                    </a:p>
                  </a:txBody>
                  <a:tcPr/>
                </a:tc>
              </a:tr>
              <a:tr h="170419">
                <a:tc>
                  <a:txBody>
                    <a:bodyPr/>
                    <a:lstStyle/>
                    <a:p>
                      <a:pPr algn="ctr" rtl="1"/>
                      <a:r>
                        <a:rPr lang="en-US" dirty="0" smtClean="0"/>
                        <a:t>12</a:t>
                      </a:r>
                      <a:endParaRPr lang="ar-IQ" dirty="0"/>
                    </a:p>
                  </a:txBody>
                  <a:tcPr/>
                </a:tc>
                <a:tc>
                  <a:txBody>
                    <a:bodyPr/>
                    <a:lstStyle/>
                    <a:p>
                      <a:pPr algn="l" rtl="1"/>
                      <a:r>
                        <a:rPr lang="en-US" dirty="0" smtClean="0"/>
                        <a:t>Dual purpose</a:t>
                      </a:r>
                      <a:r>
                        <a:rPr lang="en-US" baseline="0" dirty="0" smtClean="0"/>
                        <a:t> chicken </a:t>
                      </a:r>
                      <a:endParaRPr lang="ar-IQ" dirty="0"/>
                    </a:p>
                  </a:txBody>
                  <a:tcPr/>
                </a:tc>
              </a:tr>
              <a:tr h="170419">
                <a:tc>
                  <a:txBody>
                    <a:bodyPr/>
                    <a:lstStyle/>
                    <a:p>
                      <a:pPr rtl="1"/>
                      <a:endParaRPr lang="ar-IQ"/>
                    </a:p>
                  </a:txBody>
                  <a:tcPr/>
                </a:tc>
                <a:tc>
                  <a:txBody>
                    <a:bodyPr/>
                    <a:lstStyle/>
                    <a:p>
                      <a:pPr rtl="1"/>
                      <a:endParaRPr lang="ar-IQ"/>
                    </a:p>
                  </a:txBody>
                  <a:tcPr/>
                </a:tc>
              </a:tr>
              <a:tr h="170419">
                <a:tc>
                  <a:txBody>
                    <a:bodyPr/>
                    <a:lstStyle/>
                    <a:p>
                      <a:pPr rtl="1"/>
                      <a:endParaRPr lang="ar-IQ"/>
                    </a:p>
                  </a:txBody>
                  <a:tcPr/>
                </a:tc>
                <a:tc>
                  <a:txBody>
                    <a:bodyPr/>
                    <a:lstStyle/>
                    <a:p>
                      <a:pPr rtl="1"/>
                      <a:endParaRPr lang="ar-IQ"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Lighting</a:t>
            </a:r>
            <a:br>
              <a:rPr lang="en-US" dirty="0" smtClean="0"/>
            </a:br>
            <a:endParaRPr lang="ar-IQ" dirty="0"/>
          </a:p>
        </p:txBody>
      </p:sp>
      <p:sp>
        <p:nvSpPr>
          <p:cNvPr id="3" name="عنصر نائب للمحتوى 2"/>
          <p:cNvSpPr>
            <a:spLocks noGrp="1"/>
          </p:cNvSpPr>
          <p:nvPr>
            <p:ph idx="1"/>
          </p:nvPr>
        </p:nvSpPr>
        <p:spPr/>
        <p:txBody>
          <a:bodyPr>
            <a:normAutofit fontScale="92500" lnSpcReduction="10000"/>
          </a:bodyPr>
          <a:lstStyle/>
          <a:p>
            <a:pPr algn="l" rtl="0">
              <a:buNone/>
            </a:pPr>
            <a:r>
              <a:rPr lang="en-US" dirty="0" smtClean="0"/>
              <a:t>    The sense of sight is very sophisticated in poultry When talking about the lighting must differentiate between the severity of the </a:t>
            </a:r>
            <a:r>
              <a:rPr lang="ar-IQ" dirty="0" smtClean="0"/>
              <a:t> </a:t>
            </a:r>
            <a:r>
              <a:rPr lang="en-US" dirty="0" smtClean="0"/>
              <a:t>luminescent and Light duration .</a:t>
            </a:r>
          </a:p>
          <a:p>
            <a:pPr algn="l">
              <a:buNone/>
            </a:pPr>
            <a:r>
              <a:rPr lang="en-US" dirty="0" smtClean="0"/>
              <a:t>  </a:t>
            </a:r>
            <a:r>
              <a:rPr lang="en-US" b="1" u="sng" dirty="0" smtClean="0"/>
              <a:t>lighting intensity:-</a:t>
            </a:r>
            <a:r>
              <a:rPr lang="en-US" dirty="0" smtClean="0"/>
              <a:t> It is the intensity of light falling on the bird and is measured in units of watts  .                                                                             </a:t>
            </a:r>
            <a:r>
              <a:rPr lang="en-US" b="1" u="sng" dirty="0" smtClean="0"/>
              <a:t>lighting </a:t>
            </a:r>
            <a:r>
              <a:rPr lang="en-US" b="1" u="sng" dirty="0" err="1" smtClean="0"/>
              <a:t>duratino</a:t>
            </a:r>
            <a:r>
              <a:rPr lang="en-US" b="1" u="sng" dirty="0" smtClean="0"/>
              <a:t>:-</a:t>
            </a:r>
            <a:r>
              <a:rPr lang="en-US" dirty="0" smtClean="0"/>
              <a:t> A time period in which the birds are exposed to the light of day and is measured in hours.                                   </a:t>
            </a: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20000"/>
          </a:bodyPr>
          <a:lstStyle/>
          <a:p>
            <a:pPr algn="l">
              <a:buNone/>
            </a:pPr>
            <a:r>
              <a:rPr lang="en-US" dirty="0" smtClean="0"/>
              <a:t>The increase in light chicken leads to:</a:t>
            </a:r>
          </a:p>
          <a:p>
            <a:pPr algn="l">
              <a:buNone/>
            </a:pPr>
            <a:r>
              <a:rPr lang="en-US" dirty="0" smtClean="0"/>
              <a:t>1. The increase in cases of clicking or predation cannibalism and feather plucking molting.</a:t>
            </a:r>
          </a:p>
          <a:p>
            <a:pPr algn="l">
              <a:buNone/>
            </a:pPr>
            <a:r>
              <a:rPr lang="en-US" dirty="0" smtClean="0"/>
              <a:t>2. chicks agitation and hyperactivity.</a:t>
            </a:r>
          </a:p>
          <a:p>
            <a:pPr algn="l">
              <a:buNone/>
            </a:pPr>
            <a:r>
              <a:rPr lang="en-US" dirty="0" smtClean="0"/>
              <a:t>3. Retention as a result of the destruction of the egg impaction.</a:t>
            </a:r>
          </a:p>
          <a:p>
            <a:pPr algn="l">
              <a:buNone/>
            </a:pPr>
            <a:r>
              <a:rPr lang="en-US" dirty="0" smtClean="0"/>
              <a:t>4. spawning an early age and have a small size.</a:t>
            </a:r>
          </a:p>
          <a:p>
            <a:pPr algn="l">
              <a:buNone/>
            </a:pPr>
            <a:r>
              <a:rPr lang="en-US" dirty="0" smtClean="0"/>
              <a:t>. Non-laying hens ability to continue production of higher productivity for the full year and this leads to losses</a:t>
            </a:r>
          </a:p>
          <a:p>
            <a:pPr algn="l">
              <a:buNone/>
            </a:pPr>
            <a:r>
              <a:rPr lang="en-US" dirty="0" smtClean="0"/>
              <a:t>                                                                                                       economic.</a:t>
            </a:r>
            <a:r>
              <a:rPr lang="ar-IQ" dirty="0" smtClean="0"/>
              <a:t> </a:t>
            </a:r>
            <a:r>
              <a:rPr lang="en-US" dirty="0" smtClean="0"/>
              <a:t>          Significant</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buNone/>
            </a:pPr>
            <a:r>
              <a:rPr lang="en-US" dirty="0" smtClean="0"/>
              <a:t>    </a:t>
            </a:r>
            <a:r>
              <a:rPr lang="en-US" dirty="0" smtClean="0">
                <a:solidFill>
                  <a:srgbClr val="00B050"/>
                </a:solidFill>
              </a:rPr>
              <a:t>*Heat                                                                          *Ventilation</a:t>
            </a:r>
            <a:br>
              <a:rPr lang="en-US" dirty="0" smtClean="0">
                <a:solidFill>
                  <a:srgbClr val="00B050"/>
                </a:solidFill>
              </a:rPr>
            </a:br>
            <a:r>
              <a:rPr lang="en-US" dirty="0" smtClean="0">
                <a:solidFill>
                  <a:srgbClr val="00B050"/>
                </a:solidFill>
              </a:rPr>
              <a:t>  *Adequate space</a:t>
            </a:r>
            <a:br>
              <a:rPr lang="en-US" dirty="0" smtClean="0">
                <a:solidFill>
                  <a:srgbClr val="00B050"/>
                </a:solidFill>
              </a:rPr>
            </a:br>
            <a:r>
              <a:rPr lang="en-US" dirty="0" smtClean="0">
                <a:solidFill>
                  <a:srgbClr val="00B050"/>
                </a:solidFill>
              </a:rPr>
              <a:t>  *Disease prevention</a:t>
            </a:r>
            <a:br>
              <a:rPr lang="en-US" dirty="0" smtClean="0">
                <a:solidFill>
                  <a:srgbClr val="00B050"/>
                </a:solidFill>
              </a:rPr>
            </a:br>
            <a:r>
              <a:rPr lang="ar-IQ" dirty="0" smtClean="0">
                <a:solidFill>
                  <a:srgbClr val="00B050"/>
                </a:solidFill>
              </a:rPr>
              <a:t>  *  </a:t>
            </a:r>
            <a:r>
              <a:rPr lang="en-US" dirty="0" smtClean="0">
                <a:solidFill>
                  <a:srgbClr val="00B050"/>
                </a:solidFill>
              </a:rPr>
              <a:t>Nutrition</a:t>
            </a:r>
          </a:p>
          <a:p>
            <a:pPr algn="l" rtl="0">
              <a:buNone/>
            </a:pPr>
            <a:r>
              <a:rPr lang="en-US" dirty="0" smtClean="0"/>
              <a:t/>
            </a:r>
            <a:br>
              <a:rPr lang="en-US" dirty="0" smtClean="0"/>
            </a:br>
            <a:r>
              <a:rPr lang="en-US" dirty="0" smtClean="0"/>
              <a:t>These factors under the control of the human</a:t>
            </a:r>
            <a:endParaRPr lang="ar-IQ"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642918"/>
            <a:ext cx="8229600" cy="917596"/>
          </a:xfrm>
        </p:spPr>
        <p:txBody>
          <a:bodyPr/>
          <a:lstStyle/>
          <a:p>
            <a:r>
              <a:rPr lang="en-US" dirty="0" smtClean="0"/>
              <a:t> </a:t>
            </a:r>
            <a:r>
              <a:rPr lang="en-US" smtClean="0"/>
              <a:t>Lighting duration</a:t>
            </a:r>
            <a:endParaRPr lang="ar-IQ" dirty="0"/>
          </a:p>
        </p:txBody>
      </p:sp>
      <p:graphicFrame>
        <p:nvGraphicFramePr>
          <p:cNvPr id="4" name="عنصر نائب للمحتوى 3"/>
          <p:cNvGraphicFramePr>
            <a:graphicFrameLocks noGrp="1"/>
          </p:cNvGraphicFramePr>
          <p:nvPr>
            <p:ph idx="1"/>
          </p:nvPr>
        </p:nvGraphicFramePr>
        <p:xfrm>
          <a:off x="1747520" y="2571741"/>
          <a:ext cx="6939280" cy="3143272"/>
        </p:xfrm>
        <a:graphic>
          <a:graphicData uri="http://schemas.openxmlformats.org/drawingml/2006/table">
            <a:tbl>
              <a:tblPr rtl="1" firstRow="1" bandRow="1">
                <a:tableStyleId>{5C22544A-7EE6-4342-B048-85BDC9FD1C3A}</a:tableStyleId>
              </a:tblPr>
              <a:tblGrid>
                <a:gridCol w="2824480"/>
                <a:gridCol w="4114800"/>
              </a:tblGrid>
              <a:tr h="702220">
                <a:tc>
                  <a:txBody>
                    <a:bodyPr/>
                    <a:lstStyle/>
                    <a:p>
                      <a:pPr algn="ctr" rtl="1"/>
                      <a:r>
                        <a:rPr lang="en-US" dirty="0" smtClean="0"/>
                        <a:t>Time (hour)   /day                         </a:t>
                      </a:r>
                      <a:endParaRPr lang="ar-IQ" dirty="0"/>
                    </a:p>
                  </a:txBody>
                  <a:tcPr/>
                </a:tc>
                <a:tc>
                  <a:txBody>
                    <a:bodyPr/>
                    <a:lstStyle/>
                    <a:p>
                      <a:pPr rtl="1"/>
                      <a:r>
                        <a:rPr lang="en-US" dirty="0" smtClean="0"/>
                        <a:t>Chicken</a:t>
                      </a:r>
                      <a:r>
                        <a:rPr lang="en-US" baseline="0" dirty="0" smtClean="0"/>
                        <a:t> type                </a:t>
                      </a:r>
                      <a:endParaRPr lang="ar-IQ" dirty="0"/>
                    </a:p>
                  </a:txBody>
                  <a:tcPr/>
                </a:tc>
              </a:tr>
              <a:tr h="406842">
                <a:tc>
                  <a:txBody>
                    <a:bodyPr/>
                    <a:lstStyle/>
                    <a:p>
                      <a:pPr algn="ctr" rtl="1"/>
                      <a:r>
                        <a:rPr lang="en-US" dirty="0" smtClean="0"/>
                        <a:t>23</a:t>
                      </a:r>
                      <a:endParaRPr lang="ar-IQ" dirty="0"/>
                    </a:p>
                  </a:txBody>
                  <a:tcPr/>
                </a:tc>
                <a:tc>
                  <a:txBody>
                    <a:bodyPr/>
                    <a:lstStyle/>
                    <a:p>
                      <a:pPr rtl="1"/>
                      <a:r>
                        <a:rPr lang="en-US" dirty="0" smtClean="0"/>
                        <a:t>Meat chicken                                                 </a:t>
                      </a:r>
                      <a:endParaRPr lang="ar-IQ" dirty="0"/>
                    </a:p>
                  </a:txBody>
                  <a:tcPr/>
                </a:tc>
              </a:tr>
              <a:tr h="406842">
                <a:tc>
                  <a:txBody>
                    <a:bodyPr/>
                    <a:lstStyle/>
                    <a:p>
                      <a:pPr rtl="1"/>
                      <a:endParaRPr lang="ar-IQ"/>
                    </a:p>
                  </a:txBody>
                  <a:tcPr/>
                </a:tc>
                <a:tc>
                  <a:txBody>
                    <a:bodyPr/>
                    <a:lstStyle/>
                    <a:p>
                      <a:pPr rtl="1"/>
                      <a:endParaRPr lang="ar-IQ"/>
                    </a:p>
                  </a:txBody>
                  <a:tcPr/>
                </a:tc>
              </a:tr>
              <a:tr h="406842">
                <a:tc>
                  <a:txBody>
                    <a:bodyPr/>
                    <a:lstStyle/>
                    <a:p>
                      <a:pPr algn="ctr" rtl="1"/>
                      <a:r>
                        <a:rPr lang="en-US" dirty="0" smtClean="0"/>
                        <a:t>14</a:t>
                      </a:r>
                      <a:endParaRPr lang="ar-IQ" dirty="0"/>
                    </a:p>
                  </a:txBody>
                  <a:tcPr/>
                </a:tc>
                <a:tc>
                  <a:txBody>
                    <a:bodyPr/>
                    <a:lstStyle/>
                    <a:p>
                      <a:pPr algn="l" rtl="1"/>
                      <a:r>
                        <a:rPr lang="en-US" dirty="0" smtClean="0"/>
                        <a:t>Egg chickens (1day-14</a:t>
                      </a:r>
                      <a:r>
                        <a:rPr lang="en-US" baseline="0" dirty="0" smtClean="0"/>
                        <a:t> weeks age )</a:t>
                      </a:r>
                      <a:endParaRPr lang="ar-IQ" dirty="0"/>
                    </a:p>
                  </a:txBody>
                  <a:tcPr/>
                </a:tc>
              </a:tr>
              <a:tr h="406842">
                <a:tc>
                  <a:txBody>
                    <a:bodyPr/>
                    <a:lstStyle/>
                    <a:p>
                      <a:pPr rtl="1"/>
                      <a:endParaRPr lang="ar-IQ"/>
                    </a:p>
                  </a:txBody>
                  <a:tcPr/>
                </a:tc>
                <a:tc>
                  <a:txBody>
                    <a:bodyPr/>
                    <a:lstStyle/>
                    <a:p>
                      <a:pPr rtl="1"/>
                      <a:endParaRPr lang="ar-IQ"/>
                    </a:p>
                  </a:txBody>
                  <a:tcPr/>
                </a:tc>
              </a:tr>
              <a:tr h="406842">
                <a:tc>
                  <a:txBody>
                    <a:bodyPr/>
                    <a:lstStyle/>
                    <a:p>
                      <a:pPr algn="ctr" rtl="1"/>
                      <a:r>
                        <a:rPr lang="en-US" dirty="0" smtClean="0"/>
                        <a:t>9</a:t>
                      </a:r>
                      <a:endParaRPr lang="ar-IQ" dirty="0"/>
                    </a:p>
                  </a:txBody>
                  <a:tcPr/>
                </a:tc>
                <a:tc>
                  <a:txBody>
                    <a:bodyPr/>
                    <a:lstStyle/>
                    <a:p>
                      <a:pPr algn="l" rtl="1"/>
                      <a:r>
                        <a:rPr lang="en-US" dirty="0" smtClean="0"/>
                        <a:t>Egg chickens (15-20 weeks)</a:t>
                      </a:r>
                      <a:endParaRPr lang="ar-IQ" dirty="0"/>
                    </a:p>
                  </a:txBody>
                  <a:tcPr/>
                </a:tc>
              </a:tr>
              <a:tr h="406842">
                <a:tc>
                  <a:txBody>
                    <a:bodyPr/>
                    <a:lstStyle/>
                    <a:p>
                      <a:pPr algn="ctr" rtl="1"/>
                      <a:r>
                        <a:rPr lang="en-US" dirty="0" smtClean="0"/>
                        <a:t>14-16</a:t>
                      </a:r>
                      <a:endParaRPr lang="ar-IQ" dirty="0"/>
                    </a:p>
                  </a:txBody>
                  <a:tcPr/>
                </a:tc>
                <a:tc>
                  <a:txBody>
                    <a:bodyPr/>
                    <a:lstStyle/>
                    <a:p>
                      <a:pPr algn="l" rtl="0"/>
                      <a:r>
                        <a:rPr lang="en-US" dirty="0" smtClean="0"/>
                        <a:t>Egg chickens (20—etc </a:t>
                      </a:r>
                      <a:endParaRPr lang="ar-IQ"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rtl="0">
              <a:buNone/>
            </a:pPr>
            <a:r>
              <a:rPr lang="en-US" dirty="0"/>
              <a:t>*Chicks remain in their </a:t>
            </a:r>
            <a:r>
              <a:rPr lang="en-US" dirty="0" smtClean="0"/>
              <a:t>house </a:t>
            </a:r>
            <a:r>
              <a:rPr lang="en-US" dirty="0"/>
              <a:t>until the age </a:t>
            </a:r>
            <a:r>
              <a:rPr lang="en-US" dirty="0" smtClean="0"/>
              <a:t>of(</a:t>
            </a:r>
            <a:r>
              <a:rPr lang="en-US" dirty="0" smtClean="0">
                <a:solidFill>
                  <a:srgbClr val="FF0000"/>
                </a:solidFill>
              </a:rPr>
              <a:t>8</a:t>
            </a:r>
            <a:r>
              <a:rPr lang="en-US" dirty="0" smtClean="0"/>
              <a:t>)</a:t>
            </a:r>
          </a:p>
          <a:p>
            <a:pPr algn="l" rtl="0">
              <a:buNone/>
            </a:pPr>
            <a:r>
              <a:rPr lang="en-US" dirty="0" smtClean="0"/>
              <a:t>weeks </a:t>
            </a:r>
            <a:r>
              <a:rPr lang="en-US" dirty="0"/>
              <a:t>and then move to another house </a:t>
            </a:r>
            <a:r>
              <a:rPr lang="en-US" dirty="0" smtClean="0"/>
              <a:t>until age(</a:t>
            </a:r>
            <a:r>
              <a:rPr lang="en-US" dirty="0" smtClean="0">
                <a:solidFill>
                  <a:srgbClr val="FF0000"/>
                </a:solidFill>
              </a:rPr>
              <a:t>18</a:t>
            </a:r>
            <a:r>
              <a:rPr lang="en-US" dirty="0"/>
              <a:t>) week that approaching the age of production and then move on to the </a:t>
            </a:r>
            <a:r>
              <a:rPr lang="en-US" dirty="0" smtClean="0"/>
              <a:t>house </a:t>
            </a:r>
            <a:r>
              <a:rPr lang="en-US" dirty="0"/>
              <a:t>of chicken eggs</a:t>
            </a:r>
          </a:p>
          <a:p>
            <a:pPr algn="r" rtl="0"/>
            <a:endParaRPr lang="ar-IQ"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1428760"/>
          </a:xfrm>
        </p:spPr>
        <p:txBody>
          <a:bodyPr>
            <a:normAutofit fontScale="90000"/>
          </a:bodyPr>
          <a:lstStyle/>
          <a:p>
            <a:r>
              <a:rPr lang="en-US" dirty="0" smtClean="0"/>
              <a:t/>
            </a:r>
            <a:br>
              <a:rPr lang="en-US" dirty="0" smtClean="0"/>
            </a:br>
            <a:r>
              <a:rPr lang="en-US" dirty="0" smtClean="0"/>
              <a:t> </a:t>
            </a:r>
            <a:r>
              <a:rPr lang="en-US" sz="3600" dirty="0" smtClean="0"/>
              <a:t>The needs of the incubation period of the chicks</a:t>
            </a:r>
            <a:endParaRPr lang="ar-IQ" sz="3600" dirty="0"/>
          </a:p>
        </p:txBody>
      </p:sp>
      <p:sp>
        <p:nvSpPr>
          <p:cNvPr id="3" name="عنصر نائب للمحتوى 2"/>
          <p:cNvSpPr>
            <a:spLocks noGrp="1"/>
          </p:cNvSpPr>
          <p:nvPr>
            <p:ph idx="1"/>
          </p:nvPr>
        </p:nvSpPr>
        <p:spPr>
          <a:xfrm>
            <a:off x="457200" y="2143116"/>
            <a:ext cx="8229600" cy="3983047"/>
          </a:xfrm>
        </p:spPr>
        <p:txBody>
          <a:bodyPr>
            <a:normAutofit fontScale="70000" lnSpcReduction="20000"/>
          </a:bodyPr>
          <a:lstStyle/>
          <a:p>
            <a:pPr algn="l">
              <a:buNone/>
            </a:pPr>
            <a:endParaRPr lang="en-US" dirty="0"/>
          </a:p>
          <a:p>
            <a:pPr algn="ctr">
              <a:buNone/>
            </a:pPr>
            <a:r>
              <a:rPr lang="ar-IQ" b="1" i="1" dirty="0" smtClean="0">
                <a:solidFill>
                  <a:srgbClr val="00B050"/>
                </a:solidFill>
              </a:rPr>
              <a:t> </a:t>
            </a:r>
            <a:r>
              <a:rPr lang="en-US" sz="5200" b="1" i="1" dirty="0" smtClean="0">
                <a:solidFill>
                  <a:srgbClr val="00B050"/>
                </a:solidFill>
              </a:rPr>
              <a:t>1-Heat</a:t>
            </a:r>
            <a:endParaRPr lang="en-US" sz="5200" dirty="0">
              <a:solidFill>
                <a:srgbClr val="00B050"/>
              </a:solidFill>
            </a:endParaRPr>
          </a:p>
          <a:p>
            <a:pPr algn="l">
              <a:buNone/>
            </a:pPr>
            <a:r>
              <a:rPr lang="en-US" dirty="0" smtClean="0"/>
              <a:t>Chicks need heat for heating purposes </a:t>
            </a:r>
            <a:r>
              <a:rPr lang="ar-IQ" sz="5100" dirty="0" smtClean="0">
                <a:solidFill>
                  <a:srgbClr val="FF0000"/>
                </a:solidFill>
              </a:rPr>
              <a:t>*</a:t>
            </a:r>
            <a:endParaRPr lang="en-US" sz="5100" dirty="0">
              <a:solidFill>
                <a:srgbClr val="FF0000"/>
              </a:solidFill>
            </a:endParaRPr>
          </a:p>
          <a:p>
            <a:pPr algn="l">
              <a:buNone/>
            </a:pPr>
            <a:r>
              <a:rPr lang="en-US" sz="4000" dirty="0" smtClean="0">
                <a:solidFill>
                  <a:srgbClr val="FF0000"/>
                </a:solidFill>
              </a:rPr>
              <a:t>*</a:t>
            </a:r>
            <a:r>
              <a:rPr lang="en-US" dirty="0" smtClean="0"/>
              <a:t>Newly hatched chicks need to a temperature estimated at 35 c and </a:t>
            </a:r>
            <a:r>
              <a:rPr lang="ar-IQ" dirty="0" smtClean="0"/>
              <a:t>    </a:t>
            </a:r>
            <a:r>
              <a:rPr lang="en-US" dirty="0" smtClean="0"/>
              <a:t>should be available under the heat source and the degree 25-30c outside the incubator .</a:t>
            </a:r>
            <a:r>
              <a:rPr lang="en-US" dirty="0" smtClean="0">
                <a:solidFill>
                  <a:srgbClr val="FF0000"/>
                </a:solidFill>
              </a:rPr>
              <a:t>                                                                  </a:t>
            </a:r>
            <a:r>
              <a:rPr lang="ar-IQ" dirty="0" smtClean="0">
                <a:solidFill>
                  <a:srgbClr val="FF0000"/>
                </a:solidFill>
              </a:rPr>
              <a:t> </a:t>
            </a:r>
            <a:r>
              <a:rPr lang="en-US" dirty="0" smtClean="0">
                <a:solidFill>
                  <a:srgbClr val="FF0000"/>
                </a:solidFill>
              </a:rPr>
              <a:t>*</a:t>
            </a:r>
            <a:r>
              <a:rPr lang="en-US" dirty="0" smtClean="0"/>
              <a:t>Reduce </a:t>
            </a:r>
            <a:r>
              <a:rPr lang="en-US" dirty="0"/>
              <a:t>the temperature under the incubator (2) C per </a:t>
            </a:r>
            <a:r>
              <a:rPr lang="en-US" dirty="0" smtClean="0"/>
              <a:t>week for       a </a:t>
            </a:r>
            <a:r>
              <a:rPr lang="en-US" dirty="0"/>
              <a:t>period of (4) </a:t>
            </a:r>
            <a:r>
              <a:rPr lang="en-US" dirty="0" smtClean="0"/>
              <a:t>weeks, </a:t>
            </a:r>
            <a:r>
              <a:rPr lang="en-US" dirty="0"/>
              <a:t>where chicks grow and need the same </a:t>
            </a:r>
            <a:r>
              <a:rPr lang="en-US" dirty="0" smtClean="0"/>
              <a:t>temperature .</a:t>
            </a:r>
            <a:endParaRPr lang="en-US" dirty="0"/>
          </a:p>
          <a:p>
            <a:pPr algn="l">
              <a:buNone/>
            </a:pPr>
            <a:r>
              <a:rPr lang="ar-IQ" dirty="0" smtClean="0">
                <a:solidFill>
                  <a:srgbClr val="FF0000"/>
                </a:solidFill>
              </a:rPr>
              <a:t> </a:t>
            </a:r>
            <a:r>
              <a:rPr lang="en-US" dirty="0" smtClean="0">
                <a:solidFill>
                  <a:srgbClr val="FF0000"/>
                </a:solidFill>
              </a:rPr>
              <a:t>*</a:t>
            </a:r>
            <a:r>
              <a:rPr lang="en-US" dirty="0"/>
              <a:t>Incubator </a:t>
            </a:r>
            <a:r>
              <a:rPr lang="en-US" dirty="0" smtClean="0"/>
              <a:t>the mean source of </a:t>
            </a:r>
            <a:r>
              <a:rPr lang="en-US" dirty="0"/>
              <a:t>heating, </a:t>
            </a:r>
            <a:r>
              <a:rPr lang="en-US" dirty="0" smtClean="0"/>
              <a:t>its  </a:t>
            </a:r>
            <a:r>
              <a:rPr lang="en-US" dirty="0"/>
              <a:t>works  on </a:t>
            </a:r>
            <a:r>
              <a:rPr lang="en-US" dirty="0" smtClean="0"/>
              <a:t>gas or electricity </a:t>
            </a:r>
            <a:r>
              <a:rPr lang="en-US" dirty="0"/>
              <a:t>and the other on the oil, the most common are gas incubators</a:t>
            </a:r>
            <a:endParaRPr lang="ar-IQ"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Gas incubator</a:t>
            </a:r>
            <a:endParaRPr lang="ar-IQ" dirty="0"/>
          </a:p>
        </p:txBody>
      </p:sp>
      <p:pic>
        <p:nvPicPr>
          <p:cNvPr id="4098" name="Picture 2" descr="C:\Users\computer\Pictures\download (2).jpg"/>
          <p:cNvPicPr>
            <a:picLocks noGrp="1" noChangeAspect="1" noChangeArrowheads="1"/>
          </p:cNvPicPr>
          <p:nvPr>
            <p:ph idx="1"/>
          </p:nvPr>
        </p:nvPicPr>
        <p:blipFill>
          <a:blip r:embed="rId2" cstate="print"/>
          <a:srcRect/>
          <a:stretch>
            <a:fillRect/>
          </a:stretch>
        </p:blipFill>
        <p:spPr bwMode="auto">
          <a:xfrm>
            <a:off x="2428860" y="2071678"/>
            <a:ext cx="4643470"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Gas incubator</a:t>
            </a:r>
            <a:endParaRPr lang="ar-IQ" dirty="0"/>
          </a:p>
        </p:txBody>
      </p:sp>
      <p:pic>
        <p:nvPicPr>
          <p:cNvPr id="5122" name="Picture 2" descr="C:\Users\computer\Pictures\5.jpg"/>
          <p:cNvPicPr>
            <a:picLocks noGrp="1" noChangeAspect="1" noChangeArrowheads="1"/>
          </p:cNvPicPr>
          <p:nvPr>
            <p:ph idx="1"/>
          </p:nvPr>
        </p:nvPicPr>
        <p:blipFill>
          <a:blip r:embed="rId2" cstate="print"/>
          <a:srcRect/>
          <a:stretch>
            <a:fillRect/>
          </a:stretch>
        </p:blipFill>
        <p:spPr bwMode="auto">
          <a:xfrm>
            <a:off x="2000232" y="1857364"/>
            <a:ext cx="5143536"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ar-IQ" dirty="0" smtClean="0"/>
              <a:t> </a:t>
            </a:r>
            <a:r>
              <a:rPr lang="en-US" dirty="0" smtClean="0"/>
              <a:t>electricity incubator</a:t>
            </a:r>
            <a:endParaRPr lang="ar-IQ" dirty="0"/>
          </a:p>
        </p:txBody>
      </p:sp>
      <p:pic>
        <p:nvPicPr>
          <p:cNvPr id="6146" name="Picture 2" descr="C:\Users\computer\Pictures\31122011055530.jpg"/>
          <p:cNvPicPr>
            <a:picLocks noGrp="1" noChangeAspect="1" noChangeArrowheads="1"/>
          </p:cNvPicPr>
          <p:nvPr>
            <p:ph idx="1"/>
          </p:nvPr>
        </p:nvPicPr>
        <p:blipFill>
          <a:blip r:embed="rId2" cstate="print"/>
          <a:srcRect/>
          <a:stretch>
            <a:fillRect/>
          </a:stretch>
        </p:blipFill>
        <p:spPr bwMode="auto">
          <a:xfrm>
            <a:off x="2428860" y="1643050"/>
            <a:ext cx="5357850"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solidFill>
                  <a:srgbClr val="92D050"/>
                </a:solidFill>
              </a:rPr>
              <a:t>2-Good ventilation  </a:t>
            </a:r>
            <a:r>
              <a:rPr lang="en-US" dirty="0" smtClean="0"/>
              <a:t/>
            </a:r>
            <a:br>
              <a:rPr lang="en-US" dirty="0" smtClean="0"/>
            </a:br>
            <a:endParaRPr lang="ar-IQ" dirty="0"/>
          </a:p>
        </p:txBody>
      </p:sp>
      <p:sp>
        <p:nvSpPr>
          <p:cNvPr id="3" name="عنصر نائب للمحتوى 2"/>
          <p:cNvSpPr>
            <a:spLocks noGrp="1"/>
          </p:cNvSpPr>
          <p:nvPr>
            <p:ph idx="1"/>
          </p:nvPr>
        </p:nvSpPr>
        <p:spPr/>
        <p:txBody>
          <a:bodyPr/>
          <a:lstStyle/>
          <a:p>
            <a:pPr algn="l">
              <a:buNone/>
            </a:pPr>
            <a:r>
              <a:rPr lang="en-US" dirty="0" smtClean="0"/>
              <a:t>The ventilation and air movement inside the chicks houses of the important things where you need chicks halls to the air constantly changing and this is achieved through the use of air dischargers to withdraw from the point of views of the hall and make way for the new air to enter the other hand.</a:t>
            </a:r>
            <a:endParaRPr lang="en-US"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657</Words>
  <Application>Microsoft Office PowerPoint</Application>
  <PresentationFormat>عرض على الشاشة (3:4)‏</PresentationFormat>
  <Paragraphs>87</Paragraphs>
  <Slides>30</Slides>
  <Notes>0</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سمة Office</vt:lpstr>
      <vt:lpstr>Brooding and Broiler production</vt:lpstr>
      <vt:lpstr> Include  incubation  chicks (industrial incubation) from the age of one day or after the exit  of chicks from hatcheries to become old (8) week called Pullets  and Chicken production well is one of the main factors for the production of  eggs chicken  rearing chicks need the following factors Heat* Ventilation* Adequate space* Disease prevention*  Nutrition* These factors under the control of the human </vt:lpstr>
      <vt:lpstr>الشريحة 3</vt:lpstr>
      <vt:lpstr>الشريحة 4</vt:lpstr>
      <vt:lpstr>  The needs of the incubation period of the chicks</vt:lpstr>
      <vt:lpstr>Gas incubator</vt:lpstr>
      <vt:lpstr>Gas incubator</vt:lpstr>
      <vt:lpstr> electricity incubator</vt:lpstr>
      <vt:lpstr>2-Good ventilation   </vt:lpstr>
      <vt:lpstr>الشريحة 10</vt:lpstr>
      <vt:lpstr>Air master van</vt:lpstr>
      <vt:lpstr>الشريحة 12</vt:lpstr>
      <vt:lpstr>Channel ventilation</vt:lpstr>
      <vt:lpstr>الشريحة 14</vt:lpstr>
      <vt:lpstr>Benefits ventilation</vt:lpstr>
      <vt:lpstr>الشريحة 16</vt:lpstr>
      <vt:lpstr>sources of moisture</vt:lpstr>
      <vt:lpstr>Need to mangers and utensils</vt:lpstr>
      <vt:lpstr>mangers</vt:lpstr>
      <vt:lpstr>manger</vt:lpstr>
      <vt:lpstr>الشريحة 21</vt:lpstr>
      <vt:lpstr>B-The utensils   </vt:lpstr>
      <vt:lpstr>utensilis</vt:lpstr>
      <vt:lpstr>الشريحة 24</vt:lpstr>
      <vt:lpstr>الشريحة 25</vt:lpstr>
      <vt:lpstr>الشريحة 26</vt:lpstr>
      <vt:lpstr>4-supplies a good area to chicks </vt:lpstr>
      <vt:lpstr>Lighting </vt:lpstr>
      <vt:lpstr>الشريحة 29</vt:lpstr>
      <vt:lpstr> Lighting duration</vt:lpstr>
    </vt:vector>
  </TitlesOfParts>
  <Company>By DR.Ahmed Saker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Brooding and Broiler production</dc:title>
  <dc:creator>computer</dc:creator>
  <cp:lastModifiedBy>computer</cp:lastModifiedBy>
  <cp:revision>40</cp:revision>
  <dcterms:created xsi:type="dcterms:W3CDTF">2015-03-11T14:43:37Z</dcterms:created>
  <dcterms:modified xsi:type="dcterms:W3CDTF">2015-03-18T08:06:58Z</dcterms:modified>
</cp:coreProperties>
</file>